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consolata" pitchFamily="1" charset="-94"/>
      <p:regular r:id="rId9"/>
    </p:embeddedFont>
    <p:embeddedFont>
      <p:font typeface="Montserrat Black" panose="00000A00000000000000" pitchFamily="2" charset="-94"/>
      <p:regular r:id="rId10"/>
    </p:embeddedFont>
    <p:embeddedFont>
      <p:font typeface="Montserrat Light" panose="00000400000000000000" pitchFamily="2" charset="-94"/>
      <p:regular r:id="rId11"/>
      <p:italic r:id="rId12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68" autoAdjust="0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11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9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499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7200" b="1" dirty="0">
                <a:solidFill>
                  <a:srgbClr val="151617"/>
                </a:solidFill>
                <a:highlight>
                  <a:srgbClr val="FFFF00"/>
                </a:highlight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Insertion Sort </a:t>
            </a:r>
            <a:r>
              <a:rPr lang="en-US" sz="7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Algoritması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793790" y="5081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761167"/>
            <a:ext cx="609361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Insertion Sort Nedir?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999" y="1754981"/>
            <a:ext cx="3712607" cy="2456498"/>
          </a:xfrm>
          <a:prstGeom prst="roundRect">
            <a:avLst>
              <a:gd name="adj" fmla="val 37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974408" y="1977390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692" y="2154555"/>
            <a:ext cx="290036" cy="2900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4408" y="283678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Küçük Veri Setleri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74408" y="3301365"/>
            <a:ext cx="3267789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Basit yapısıyla küçük diziler için mükemmel performans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4679394" y="1754981"/>
            <a:ext cx="3712607" cy="2456498"/>
          </a:xfrm>
          <a:prstGeom prst="roundRect">
            <a:avLst>
              <a:gd name="adj" fmla="val 372"/>
            </a:avLst>
          </a:prstGeom>
          <a:solidFill>
            <a:srgbClr val="F8ECE4"/>
          </a:solidFill>
          <a:ln w="7620">
            <a:solidFill>
              <a:srgbClr val="BAB6AA"/>
            </a:solidFill>
            <a:prstDash val="solid"/>
          </a:ln>
          <a:effectLst>
            <a:outerShdw dist="19050" dir="2700000" algn="bl" rotWithShape="0">
              <a:srgbClr val="BAB6AA">
                <a:alpha val="100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0" name="Shape 6"/>
          <p:cNvSpPr/>
          <p:nvPr/>
        </p:nvSpPr>
        <p:spPr>
          <a:xfrm>
            <a:off x="4901803" y="1977390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BAB6AA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9087" y="2154555"/>
            <a:ext cx="290036" cy="2900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01803" y="283678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İki Bölüm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4901803" y="3301365"/>
            <a:ext cx="3267789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Sıralı ve sıralanmamış kısımlara ayrılmış dizi yapısı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51999" y="4426268"/>
            <a:ext cx="7640003" cy="2112645"/>
          </a:xfrm>
          <a:prstGeom prst="roundRect">
            <a:avLst>
              <a:gd name="adj" fmla="val 4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5" name="Shape 10"/>
          <p:cNvSpPr/>
          <p:nvPr/>
        </p:nvSpPr>
        <p:spPr>
          <a:xfrm>
            <a:off x="974408" y="4648676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692" y="4825841"/>
            <a:ext cx="290036" cy="2900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4408" y="5508069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Adım Adım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974408" y="5972651"/>
            <a:ext cx="719518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Her elemanı tek tek doğru konumuna yerleştirme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51999" y="6780609"/>
            <a:ext cx="7640003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Algoritma, sıralanmamış bölümden aldığı her elemanı sıralı bölümde </a:t>
            </a:r>
            <a:r>
              <a:rPr lang="en-US" sz="20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uygun yere</a:t>
            </a: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ekleyerek çalışır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813" y="473631"/>
            <a:ext cx="10138648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Gerçek Hayattan Analoji: Kartları Sıralamak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13" y="1463754"/>
            <a:ext cx="6502360" cy="65023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2846" y="1463754"/>
            <a:ext cx="17216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7532846" y="1733550"/>
            <a:ext cx="6502360" cy="2286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7532846" y="1865352"/>
            <a:ext cx="21528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Karışık Deste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532846" y="2306598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tr-TR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</a:t>
            </a:r>
            <a:r>
              <a:rPr lang="en-US" b="1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ıralanmamış</a:t>
            </a:r>
            <a:r>
              <a:rPr lang="en-US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iskambil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kartları</a:t>
            </a:r>
            <a:r>
              <a:rPr lang="tr-TR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nız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var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532846" y="2883456"/>
            <a:ext cx="17216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32846" y="3153251"/>
            <a:ext cx="6502360" cy="2286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7"/>
          <p:cNvSpPr/>
          <p:nvPr/>
        </p:nvSpPr>
        <p:spPr>
          <a:xfrm>
            <a:off x="7532846" y="3285053"/>
            <a:ext cx="215288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Tek Tek Alma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7532846" y="3726299"/>
            <a:ext cx="65023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Her kartı desteden teker teker alıp inceliyorsunuz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532846" y="4303157"/>
            <a:ext cx="17216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532846" y="4572953"/>
            <a:ext cx="6502360" cy="22860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1"/>
          <p:cNvSpPr/>
          <p:nvPr/>
        </p:nvSpPr>
        <p:spPr>
          <a:xfrm>
            <a:off x="7532846" y="4704755"/>
            <a:ext cx="2717602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Doğru Yere Yerleştirme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7532846" y="5146000"/>
            <a:ext cx="6831154" cy="127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Elinizde sıralı tuttuğunuz kartların arasına </a:t>
            </a:r>
            <a:r>
              <a:rPr lang="en-US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doğru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konuma</a:t>
            </a:r>
            <a:endParaRPr lang="tr-TR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r>
              <a:rPr lang="en-US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ekliyorsunuz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02813" y="8353544"/>
            <a:ext cx="134247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007" y="490299"/>
            <a:ext cx="9601557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Algoritmanın İşleyişi: Adım Adım Örnek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4007" y="1404104"/>
            <a:ext cx="1338238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highlight>
                  <a:srgbClr val="FFFF0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Başlangıç dizisi: </a:t>
            </a:r>
            <a:r>
              <a:rPr lang="en-US" sz="1400" b="1" dirty="0">
                <a:solidFill>
                  <a:srgbClr val="151617"/>
                </a:solidFill>
                <a:highlight>
                  <a:srgbClr val="FFFF0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[9, 7, 2, 5, 1]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4" name="Shape 2"/>
          <p:cNvSpPr/>
          <p:nvPr/>
        </p:nvSpPr>
        <p:spPr>
          <a:xfrm>
            <a:off x="624007" y="1889879"/>
            <a:ext cx="3993832" cy="1042511"/>
          </a:xfrm>
          <a:prstGeom prst="roundRect">
            <a:avLst>
              <a:gd name="adj" fmla="val 87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809863" y="2075736"/>
            <a:ext cx="222873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Adım 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09863" y="2461260"/>
            <a:ext cx="362211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9</a:t>
            </a: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→ İlk eleman sıralı kabul edilir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4007" y="3021449"/>
            <a:ext cx="4778335" cy="1042511"/>
          </a:xfrm>
          <a:prstGeom prst="roundRect">
            <a:avLst>
              <a:gd name="adj" fmla="val 87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8" name="Text 6"/>
          <p:cNvSpPr/>
          <p:nvPr/>
        </p:nvSpPr>
        <p:spPr>
          <a:xfrm>
            <a:off x="809863" y="3207306"/>
            <a:ext cx="222873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Adım 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09863" y="3592830"/>
            <a:ext cx="440662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7, 9'un önüne → </a:t>
            </a:r>
            <a:r>
              <a:rPr lang="en-US" sz="140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[7, 9]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24007" y="4153019"/>
            <a:ext cx="5562957" cy="1042511"/>
          </a:xfrm>
          <a:prstGeom prst="roundRect">
            <a:avLst>
              <a:gd name="adj" fmla="val 87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809863" y="4338876"/>
            <a:ext cx="222873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Adım 3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09863" y="4724400"/>
            <a:ext cx="519124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2, başa yerleşir → </a:t>
            </a:r>
            <a:r>
              <a:rPr lang="en-US" sz="140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[2, 7, 9]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24007" y="5284589"/>
            <a:ext cx="6347460" cy="1042511"/>
          </a:xfrm>
          <a:prstGeom prst="roundRect">
            <a:avLst>
              <a:gd name="adj" fmla="val 877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809863" y="5470446"/>
            <a:ext cx="222873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Adım 4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09863" y="5855970"/>
            <a:ext cx="59757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5, 7 ile 9 arası → </a:t>
            </a:r>
            <a:r>
              <a:rPr lang="en-US" sz="140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[2, 5, 7, 9]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24007" y="6416159"/>
            <a:ext cx="7131963" cy="1327785"/>
          </a:xfrm>
          <a:prstGeom prst="roundRect">
            <a:avLst>
              <a:gd name="adj" fmla="val 68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651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809863" y="6602016"/>
            <a:ext cx="2228731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Devam...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09863" y="6987540"/>
            <a:ext cx="6760250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1, en başa gelir→ </a:t>
            </a:r>
            <a:r>
              <a:rPr lang="en-US" sz="140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[1, 2, 5, 7, 9]</a:t>
            </a:r>
            <a:r>
              <a:rPr lang="tr-TR" sz="140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40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Dizi tamamen </a:t>
            </a:r>
            <a:r>
              <a:rPr lang="en-US" sz="1400" dirty="0">
                <a:solidFill>
                  <a:srgbClr val="151617"/>
                </a:solidFill>
                <a:highlight>
                  <a:srgbClr val="FFFF0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sıralandı.</a:t>
            </a:r>
            <a:endParaRPr lang="en-US" sz="14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61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Sıralama Süreci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48719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Sıralı Bölüm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93790" y="55240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Her adımda büyür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59662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Elemanlar doğru sırada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64084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Sol tarafta yer alır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99521" y="4871918"/>
            <a:ext cx="378940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Sıralanmamış Bölüm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7599521" y="55240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Her adımda küçülür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599521" y="59662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Sıra bekleyen elemanlar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599521" y="64084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Sağ tarafta yer alır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93790" y="71057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Elemanlar, karşılaştırma ve kaydırma işlemleriyle doğru pozisyonlarına yerleştirilir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5830"/>
            <a:ext cx="6135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Zaman Karmaşıklığı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22053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highlight>
                  <a:srgbClr val="FFFF00"/>
                </a:highlight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Insertion Sort</a:t>
            </a:r>
            <a:endParaRPr lang="en-US" sz="3600" dirty="0">
              <a:highlight>
                <a:srgbClr val="FFFF00"/>
              </a:highlight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0113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7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O(n²)</a:t>
            </a:r>
            <a:endParaRPr lang="en-US" sz="7200" dirty="0"/>
          </a:p>
        </p:txBody>
      </p:sp>
      <p:sp>
        <p:nvSpPr>
          <p:cNvPr id="5" name="Text 3"/>
          <p:cNvSpPr/>
          <p:nvPr/>
        </p:nvSpPr>
        <p:spPr>
          <a:xfrm>
            <a:off x="1339691" y="5043130"/>
            <a:ext cx="3066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Zaman Karmaşıklığı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93790" y="55335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 kötü ve ortalama durum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235893" y="40113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7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O(n)</a:t>
            </a:r>
            <a:endParaRPr lang="en-US" sz="7200" dirty="0"/>
          </a:p>
        </p:txBody>
      </p:sp>
      <p:sp>
        <p:nvSpPr>
          <p:cNvPr id="8" name="Text 6"/>
          <p:cNvSpPr/>
          <p:nvPr/>
        </p:nvSpPr>
        <p:spPr>
          <a:xfrm>
            <a:off x="5897523" y="5043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 İyi Durum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5235893" y="55335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Dizi zaten sıralıysa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677995" y="40113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7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O(1)</a:t>
            </a:r>
            <a:endParaRPr lang="en-US" sz="7200" dirty="0"/>
          </a:p>
        </p:txBody>
      </p:sp>
      <p:sp>
        <p:nvSpPr>
          <p:cNvPr id="11" name="Text 9"/>
          <p:cNvSpPr/>
          <p:nvPr/>
        </p:nvSpPr>
        <p:spPr>
          <a:xfrm>
            <a:off x="10339626" y="5043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Alan Karmaşıklığı</a:t>
            </a:r>
            <a:endParaRPr lang="en-US" sz="3200" dirty="0"/>
          </a:p>
        </p:txBody>
      </p:sp>
      <p:sp>
        <p:nvSpPr>
          <p:cNvPr id="12" name="Text 10"/>
          <p:cNvSpPr/>
          <p:nvPr/>
        </p:nvSpPr>
        <p:spPr>
          <a:xfrm>
            <a:off x="9677995" y="55335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Ek bellek kullanmaz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257</Words>
  <Application>Microsoft Office PowerPoint</Application>
  <PresentationFormat>Custom</PresentationFormat>
  <Paragraphs>59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Montserrat Black</vt:lpstr>
      <vt:lpstr>Inconsolata</vt:lpstr>
      <vt:lpstr>Arial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veritabancisi</cp:lastModifiedBy>
  <cp:revision>4</cp:revision>
  <dcterms:created xsi:type="dcterms:W3CDTF">2025-10-28T18:38:49Z</dcterms:created>
  <dcterms:modified xsi:type="dcterms:W3CDTF">2025-10-30T18:15:04Z</dcterms:modified>
</cp:coreProperties>
</file>